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79" r:id="rId14"/>
    <p:sldId id="280" r:id="rId15"/>
    <p:sldId id="28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howGuides="1">
      <p:cViewPr varScale="1">
        <p:scale>
          <a:sx n="73" d="100"/>
          <a:sy n="73" d="100"/>
        </p:scale>
        <p:origin x="174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9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5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3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6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98895-97E8-40E3-A0AF-26D8913D6B3D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16803-75B1-4CD3-A9CF-FFE50579B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0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255" y="687894"/>
            <a:ext cx="6122467" cy="1217377"/>
          </a:xfrm>
        </p:spPr>
        <p:txBody>
          <a:bodyPr>
            <a:normAutofit/>
          </a:bodyPr>
          <a:lstStyle/>
          <a:p>
            <a:r>
              <a:rPr lang="id-ID" sz="2800" dirty="0" smtClean="0"/>
              <a:t>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Judul Penelitian : Klasifikasi Gambar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Satwa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Liar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engan Menggunakan Metode CNN </a:t>
            </a:r>
            <a:b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Taman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Nasional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Bukit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Barisan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Selatan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244"/>
          <a:stretch/>
        </p:blipFill>
        <p:spPr>
          <a:xfrm>
            <a:off x="11772" y="379930"/>
            <a:ext cx="5027191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07" y="197668"/>
            <a:ext cx="1368152" cy="15464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288" y="2325559"/>
            <a:ext cx="9132711" cy="167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93" y="-5054"/>
            <a:ext cx="9156986" cy="1950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76727" y="247761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Oleh : </a:t>
            </a: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358" y="2692237"/>
            <a:ext cx="4151736" cy="12680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48742" y="4023465"/>
            <a:ext cx="714870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latin typeface="Arial" pitchFamily="34" charset="0"/>
                <a:cs typeface="Arial" pitchFamily="34" charset="0"/>
              </a:rPr>
              <a:t>Dosen</a:t>
            </a:r>
            <a:r>
              <a:rPr lang="en-ID" dirty="0">
                <a:latin typeface="Arial" pitchFamily="34" charset="0"/>
                <a:cs typeface="Arial" pitchFamily="34" charset="0"/>
              </a:rPr>
              <a:t> </a:t>
            </a:r>
            <a:r>
              <a:rPr lang="en-ID" dirty="0" err="1">
                <a:latin typeface="Arial" pitchFamily="34" charset="0"/>
                <a:cs typeface="Arial" pitchFamily="34" charset="0"/>
              </a:rPr>
              <a:t>Pengampu</a:t>
            </a:r>
            <a:r>
              <a:rPr lang="en-ID" dirty="0">
                <a:latin typeface="Arial" pitchFamily="34" charset="0"/>
                <a:cs typeface="Arial" pitchFamily="34" charset="0"/>
              </a:rPr>
              <a:t> : </a:t>
            </a:r>
            <a:r>
              <a:rPr lang="id-ID" dirty="0" smtClean="0">
                <a:latin typeface="Arial" pitchFamily="34" charset="0"/>
                <a:cs typeface="Arial" pitchFamily="34" charset="0"/>
              </a:rPr>
              <a:t>Dr. </a:t>
            </a:r>
            <a:r>
              <a:rPr lang="id-ID" dirty="0" smtClean="0">
                <a:latin typeface="Arial" pitchFamily="34" charset="0"/>
                <a:cs typeface="Arial" pitchFamily="34" charset="0"/>
              </a:rPr>
              <a:t>Atthar Luqman Ivansyah, S.Si., M.Si.</a:t>
            </a:r>
            <a:endParaRPr lang="en-ID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ID" sz="2000" dirty="0">
                <a:latin typeface="Arial" pitchFamily="34" charset="0"/>
                <a:cs typeface="Arial" pitchFamily="34" charset="0"/>
              </a:rPr>
              <a:t>		  </a:t>
            </a:r>
            <a:r>
              <a:rPr lang="en-ID" sz="2000" dirty="0" smtClean="0">
                <a:latin typeface="Arial" pitchFamily="34" charset="0"/>
                <a:cs typeface="Arial" pitchFamily="34" charset="0"/>
              </a:rPr>
              <a:t>    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9940" y="5428565"/>
            <a:ext cx="6834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PROGRAM STUDI MAGISTER SAINS KOMPUTASI </a:t>
            </a:r>
          </a:p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FAKULTAS MATEMATIKA DAN ILMU PENGETAHUAN ALAM</a:t>
            </a:r>
          </a:p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INSTITUT TEKNOLOGI BANDUNG 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202</a:t>
            </a:r>
            <a:r>
              <a:rPr lang="id-ID" dirty="0" smtClean="0">
                <a:latin typeface="Arial" pitchFamily="34" charset="0"/>
                <a:cs typeface="Arial" pitchFamily="34" charset="0"/>
              </a:rPr>
              <a:t>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44" y="6707160"/>
            <a:ext cx="9132711" cy="167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25"/>
          <p:cNvSpPr/>
          <p:nvPr/>
        </p:nvSpPr>
        <p:spPr>
          <a:xfrm>
            <a:off x="6654080" y="2742551"/>
            <a:ext cx="1656183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Rectangle 26"/>
          <p:cNvSpPr/>
          <p:nvPr/>
        </p:nvSpPr>
        <p:spPr>
          <a:xfrm>
            <a:off x="7805956" y="6067075"/>
            <a:ext cx="1344538" cy="19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/>
          <p:cNvSpPr/>
          <p:nvPr/>
        </p:nvSpPr>
        <p:spPr>
          <a:xfrm>
            <a:off x="8763610" y="5223313"/>
            <a:ext cx="386882" cy="18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/>
          <p:cNvSpPr/>
          <p:nvPr/>
        </p:nvSpPr>
        <p:spPr>
          <a:xfrm>
            <a:off x="8016964" y="5859405"/>
            <a:ext cx="1133529" cy="20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/>
          <p:cNvSpPr/>
          <p:nvPr/>
        </p:nvSpPr>
        <p:spPr>
          <a:xfrm>
            <a:off x="8544725" y="5432485"/>
            <a:ext cx="605767" cy="17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/>
          <p:cNvSpPr/>
          <p:nvPr/>
        </p:nvSpPr>
        <p:spPr>
          <a:xfrm>
            <a:off x="8244407" y="5609751"/>
            <a:ext cx="906085" cy="229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/>
          <p:cNvSpPr/>
          <p:nvPr/>
        </p:nvSpPr>
        <p:spPr>
          <a:xfrm rot="5400000">
            <a:off x="7186157" y="3268047"/>
            <a:ext cx="1656183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 33"/>
          <p:cNvSpPr/>
          <p:nvPr/>
        </p:nvSpPr>
        <p:spPr>
          <a:xfrm>
            <a:off x="7559132" y="6276380"/>
            <a:ext cx="1591361" cy="18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/>
          <p:cNvSpPr/>
          <p:nvPr/>
        </p:nvSpPr>
        <p:spPr>
          <a:xfrm>
            <a:off x="7236296" y="6481812"/>
            <a:ext cx="1914197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 35"/>
          <p:cNvSpPr/>
          <p:nvPr/>
        </p:nvSpPr>
        <p:spPr>
          <a:xfrm rot="5400000">
            <a:off x="7663785" y="2920014"/>
            <a:ext cx="1656183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/>
          <p:cNvSpPr/>
          <p:nvPr/>
        </p:nvSpPr>
        <p:spPr>
          <a:xfrm rot="5400000">
            <a:off x="7933230" y="2469065"/>
            <a:ext cx="1878040" cy="232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/>
          <p:cNvSpPr/>
          <p:nvPr/>
        </p:nvSpPr>
        <p:spPr>
          <a:xfrm>
            <a:off x="7482172" y="1910371"/>
            <a:ext cx="1656183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/>
          <p:cNvSpPr/>
          <p:nvPr/>
        </p:nvSpPr>
        <p:spPr>
          <a:xfrm>
            <a:off x="-6493" y="6524242"/>
            <a:ext cx="1914197" cy="20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 39"/>
          <p:cNvSpPr/>
          <p:nvPr/>
        </p:nvSpPr>
        <p:spPr>
          <a:xfrm>
            <a:off x="-6493" y="6318809"/>
            <a:ext cx="1591361" cy="189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 40"/>
          <p:cNvSpPr/>
          <p:nvPr/>
        </p:nvSpPr>
        <p:spPr>
          <a:xfrm>
            <a:off x="-6494" y="6140691"/>
            <a:ext cx="1344538" cy="19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 41"/>
          <p:cNvSpPr/>
          <p:nvPr/>
        </p:nvSpPr>
        <p:spPr>
          <a:xfrm>
            <a:off x="-9960" y="5942251"/>
            <a:ext cx="1133529" cy="20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 42"/>
          <p:cNvSpPr/>
          <p:nvPr/>
        </p:nvSpPr>
        <p:spPr>
          <a:xfrm>
            <a:off x="-9960" y="5698754"/>
            <a:ext cx="906085" cy="229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Rectangle 43"/>
          <p:cNvSpPr/>
          <p:nvPr/>
        </p:nvSpPr>
        <p:spPr>
          <a:xfrm>
            <a:off x="-3552" y="5518663"/>
            <a:ext cx="605767" cy="17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 44"/>
          <p:cNvSpPr/>
          <p:nvPr/>
        </p:nvSpPr>
        <p:spPr>
          <a:xfrm>
            <a:off x="-14757" y="5317758"/>
            <a:ext cx="386882" cy="18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TextBox 45"/>
          <p:cNvSpPr txBox="1"/>
          <p:nvPr/>
        </p:nvSpPr>
        <p:spPr>
          <a:xfrm>
            <a:off x="1401310" y="345509"/>
            <a:ext cx="683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latin typeface="Arial" pitchFamily="34" charset="0"/>
                <a:cs typeface="Arial" pitchFamily="34" charset="0"/>
              </a:rPr>
              <a:t>SK6094 PENELITIAN MANDIRI SAINS KOMPUTASI 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347" y="1252679"/>
            <a:ext cx="281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3.3 Model Hasil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0" y="1803875"/>
            <a:ext cx="8928991" cy="20571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6412" y="3916302"/>
            <a:ext cx="661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b="1" dirty="0"/>
              <a:t>Gambar 3. </a:t>
            </a:r>
            <a:r>
              <a:rPr lang="id-ID" b="1" dirty="0" smtClean="0"/>
              <a:t>8</a:t>
            </a:r>
            <a:r>
              <a:rPr lang="sv-SE" b="1" dirty="0" smtClean="0"/>
              <a:t> </a:t>
            </a:r>
            <a:r>
              <a:rPr lang="sv-SE" dirty="0"/>
              <a:t>Hasil Perhitungan </a:t>
            </a:r>
            <a:r>
              <a:rPr lang="id-ID" dirty="0" smtClean="0"/>
              <a:t>Optimizer RMSprop dengan </a:t>
            </a:r>
            <a:r>
              <a:rPr lang="sv-SE" dirty="0" smtClean="0"/>
              <a:t>Epoch</a:t>
            </a:r>
            <a:r>
              <a:rPr lang="id-ID" dirty="0" smtClean="0"/>
              <a:t> 50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7" y="4548434"/>
            <a:ext cx="9024134" cy="18885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53372" y="6436989"/>
            <a:ext cx="7019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b="1" dirty="0"/>
              <a:t>Gambar 3. </a:t>
            </a:r>
            <a:r>
              <a:rPr lang="id-ID" b="1" dirty="0" smtClean="0"/>
              <a:t>9 </a:t>
            </a:r>
            <a:r>
              <a:rPr lang="id-ID" dirty="0"/>
              <a:t>Hasil Perhitungan Optimizer RMSprop dengan Epoch </a:t>
            </a:r>
            <a:r>
              <a:rPr lang="id-ID" dirty="0" smtClean="0"/>
              <a:t>100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9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9242" y="1268129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3.4 Perbandingan Epoch dengan Optimizer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67" y="18645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Tabel 3. 3 </a:t>
            </a:r>
            <a:r>
              <a:rPr lang="id-ID" dirty="0"/>
              <a:t>Perbandingan Epoch dengan Optimizer Adam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36096" y="18491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Tabel 3. 4 </a:t>
            </a:r>
            <a:r>
              <a:rPr lang="id-ID" dirty="0"/>
              <a:t>Perbandingan Epoch dengan Optimizer RMSProp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633738"/>
            <a:ext cx="5906584" cy="39636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2617245"/>
            <a:ext cx="5906584" cy="37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9242" y="1268129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3.4 Perbandingan Epoch dengan Optimizer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241" y="35281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10 </a:t>
            </a:r>
            <a:r>
              <a:rPr lang="id-ID" dirty="0"/>
              <a:t>Hasil Akurasi Model dengan Optimizer </a:t>
            </a:r>
            <a:r>
              <a:rPr lang="id-ID" dirty="0" smtClean="0"/>
              <a:t>Adam </a:t>
            </a:r>
            <a:r>
              <a:rPr lang="id-ID" dirty="0"/>
              <a:t>dan Epoch 50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09" y="1829350"/>
            <a:ext cx="3999323" cy="17790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04048" y="3622180"/>
            <a:ext cx="4273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11 </a:t>
            </a:r>
            <a:r>
              <a:rPr lang="id-ID" dirty="0"/>
              <a:t>Hasil Akurasi Model dengan Optimizer RMSProp dan Epoch 50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92" y="4525535"/>
            <a:ext cx="4201735" cy="18764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1203" y="6241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12 </a:t>
            </a:r>
            <a:r>
              <a:rPr lang="id-ID" dirty="0"/>
              <a:t>Hasil Akurasi Model dengan Optimizer Adam dan Epoch </a:t>
            </a:r>
            <a:r>
              <a:rPr lang="id-ID" dirty="0" smtClean="0"/>
              <a:t>100</a:t>
            </a:r>
            <a:endParaRPr lang="id-ID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186" y="4473550"/>
            <a:ext cx="4035873" cy="18478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4048" y="62553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13 </a:t>
            </a:r>
            <a:r>
              <a:rPr lang="id-ID" dirty="0"/>
              <a:t>Hasil Akurasi Model dengan Optimizer RMSProp dan Epoch </a:t>
            </a:r>
            <a:r>
              <a:rPr lang="id-ID" dirty="0" smtClean="0"/>
              <a:t>100</a:t>
            </a:r>
            <a:endParaRPr lang="id-ID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900" y="1843098"/>
            <a:ext cx="3902991" cy="17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374975"/>
            <a:ext cx="3924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3.5 Hasil Klasifikasi Model Terbaik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1" y="2581917"/>
            <a:ext cx="6336704" cy="26642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8269" y="2064157"/>
            <a:ext cx="3771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Tabel 3. 5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Perbandingan Optimizer</a:t>
            </a:r>
          </a:p>
        </p:txBody>
      </p:sp>
    </p:spTree>
    <p:extLst>
      <p:ext uri="{BB962C8B-B14F-4D97-AF65-F5344CB8AC3E}">
        <p14:creationId xmlns:p14="http://schemas.microsoft.com/office/powerpoint/2010/main" val="23578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Kesimpulan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3859" y="1628800"/>
            <a:ext cx="89677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Pada klasifikasi gambar satwa liar menggunakan metode CNN dimana arsitektur terbaik didapatkan dengan perbandingan 2 parameter yakni epoch dan optimizer. Diperoleh perbandingan akurasi dari 2 jenis optimizer yaitu 95,22% untuk optimizer Adam pada epoch sebesar 50 sedangkan pada epoch 100 didapatkan akurasi 96,74%. Pada optimizer RMSProp dengan epoch 50 epoch dihasilkan 96,03%, jika dibandingkan jumlah epoch 100 didapatkan tingkat akurasinya sebesar 97,17%.</a:t>
            </a:r>
          </a:p>
          <a:p>
            <a:pPr algn="just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Hasil akurasi yang diperoleh untuk mengklasifikasikan gambar satwa liar dengan metode CNN yakni sebesar 97,17% dengan menggunakan skenario perbandingan data  train  validation 80% : 20%, ukuran kernel 3x3, optimizer RMSProp, 100 epoch, dan learning rate sebesar 0,001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1767" y="3140968"/>
            <a:ext cx="8229600" cy="1143000"/>
          </a:xfrm>
        </p:spPr>
        <p:txBody>
          <a:bodyPr/>
          <a:lstStyle/>
          <a:p>
            <a:r>
              <a:rPr lang="id-ID" dirty="0" smtClean="0"/>
              <a:t>TERIMA KASIH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4" y="6662911"/>
            <a:ext cx="9156986" cy="1950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9579" y="6447406"/>
            <a:ext cx="8531855" cy="207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1248144" y="6249788"/>
            <a:ext cx="6610004" cy="199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9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913" y="1537941"/>
            <a:ext cx="5364088" cy="180020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Taman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Nasional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Bukit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Barisan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Selatan (TNBBS)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taman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urutan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terbesar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Pulau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Sumatera yang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keanekaragaman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hayati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IPZ CT locs 2015-20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5" y="1456406"/>
            <a:ext cx="3540578" cy="18989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E:\TIGER_ExtractCompare\Photo Library_iden manual\Individuals_WCS Tiger Survey 2018\All pictures\GRID223A-20180628-16_03_53.jp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4" t="309" r="10657" b="868"/>
          <a:stretch/>
        </p:blipFill>
        <p:spPr bwMode="auto">
          <a:xfrm>
            <a:off x="4324908" y="3619275"/>
            <a:ext cx="2839380" cy="20854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E:\Hard Disk Kantor\Sumatran Tiger CT Survey 2018\PHOTOS_based-on-photo-types\Sus scrofa\GRID48B-20180715-11_35_30.jpg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8" t="-27" r="8743" b="-23"/>
          <a:stretch/>
        </p:blipFill>
        <p:spPr bwMode="auto">
          <a:xfrm>
            <a:off x="1313213" y="3589568"/>
            <a:ext cx="2886217" cy="2088180"/>
          </a:xfrm>
          <a:prstGeom prst="rect">
            <a:avLst/>
          </a:prstGeom>
          <a:noFill/>
          <a:ln w="3175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67720" y="5687079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Terdapat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jenis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satwa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langka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dan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dilindungi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Pendahuluan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986" y="6777104"/>
            <a:ext cx="9156986" cy="1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1" y="6582646"/>
            <a:ext cx="7501018" cy="135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656" y="6371927"/>
            <a:ext cx="5760639" cy="1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Pendahuluan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6777104"/>
            <a:ext cx="9156986" cy="1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1" y="6582646"/>
            <a:ext cx="7501018" cy="135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371927"/>
            <a:ext cx="5760639" cy="127387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r="13857"/>
          <a:stretch/>
        </p:blipFill>
        <p:spPr bwMode="auto">
          <a:xfrm>
            <a:off x="4932039" y="1453544"/>
            <a:ext cx="2025139" cy="180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Image result for camera trap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33" y="1411877"/>
            <a:ext cx="2295706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5" y="3543510"/>
            <a:ext cx="3136922" cy="278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21755" y="1321367"/>
            <a:ext cx="48102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erkembangan </a:t>
            </a: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teknologi yang secara pesat, 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kamera pengawas yang dipasang </a:t>
            </a: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lokasi yang diinginkan akan </a:t>
            </a: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menghasilkan rekaman keberadaan hewan secara otomatis yang menghasilkan data gambar. </a:t>
            </a:r>
            <a:endParaRPr lang="id-ID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gambar tersebut dapat diproses dan dianalisis data yang diperoleh di alam liar menggunakan metode </a:t>
            </a:r>
            <a:r>
              <a:rPr lang="id-ID" sz="1600" i="1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Networks </a:t>
            </a:r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(CNN). </a:t>
            </a:r>
            <a:endParaRPr lang="id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19479" y="3971913"/>
            <a:ext cx="601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dirty="0">
                <a:latin typeface="Arial" panose="020B0604020202020204" pitchFamily="34" charset="0"/>
                <a:cs typeface="Arial" panose="020B0604020202020204" pitchFamily="34" charset="0"/>
              </a:rPr>
              <a:t>Penelitian sebelumnya telah menggunakan kamera pengawas dalam pemantuan satwa liar secara otomatis menggunakan metode Convolutional Neural Networks. Penelitian tersebut menghasilkan tingkat akurasi 96,6% untuk mendeteksi gambar satwa liar dan 90,4% untuk mengidentifikasi tiga spesies di antara kumpulan gambar satwa liar [8]. Sedangkan penelitian yang dilakukan oleh D. M. Blei dalam menggunakan algoritma klasifikasi gambar berbasis traditional Bag-of- visual-words dihasilkan tingkat akurasi sebesar 38,32% [9].</a:t>
            </a:r>
          </a:p>
        </p:txBody>
      </p:sp>
    </p:spTree>
    <p:extLst>
      <p:ext uri="{BB962C8B-B14F-4D97-AF65-F5344CB8AC3E}">
        <p14:creationId xmlns:p14="http://schemas.microsoft.com/office/powerpoint/2010/main" val="33193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Pendahuluan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6777104"/>
            <a:ext cx="9156986" cy="1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1" y="6582646"/>
            <a:ext cx="7501018" cy="135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371927"/>
            <a:ext cx="5760639" cy="127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0" y="1462884"/>
            <a:ext cx="3292125" cy="28377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99326" y="1406357"/>
            <a:ext cx="5544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Penelitian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ini akan 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dilakukan di lokasi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TNBBS dengan memasang kamera pengawas sehingga data 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gambar dapat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diklasifikasi menggunakan metode Convolutional Neural Networks (CNN).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6589" y="2926814"/>
            <a:ext cx="5545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Dengan penelitian ini diharapkan dapat diketahui tingkat 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akurasi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model yang diperoleh dan seberapa mampu model CNN mengklasifikasi gambar satwa liar dengan akurat</a:t>
            </a: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4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Metode Penelitian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6777104"/>
            <a:ext cx="9156986" cy="1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1" y="6582646"/>
            <a:ext cx="7501018" cy="135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371927"/>
            <a:ext cx="5760639" cy="127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38614"/>
            <a:ext cx="3672408" cy="40266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119" y="1208505"/>
            <a:ext cx="9205758" cy="11034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31505" y="21903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Adapun pembuatan model arsitektur CNN sebagai berikut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505" y="2801750"/>
            <a:ext cx="4312495" cy="34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6777104"/>
            <a:ext cx="9156986" cy="1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1" y="6582646"/>
            <a:ext cx="7501018" cy="135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371927"/>
            <a:ext cx="5760639" cy="127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96651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3.1	Rancangan Pengujian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1665983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Penelitian ini menggunakan 3 kategori gambar hewan, yakni cat, dog dan wild.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55" y="2360892"/>
            <a:ext cx="4322439" cy="3596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9512" y="5806484"/>
            <a:ext cx="4439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Gambar 3.1 </a:t>
            </a:r>
            <a:r>
              <a:rPr lang="id-ID" dirty="0"/>
              <a:t>Pengelompokkan Gambar hewan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24128" y="2383503"/>
            <a:ext cx="3504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Tabel 3. 1 </a:t>
            </a:r>
            <a:r>
              <a:rPr lang="it-IT" dirty="0"/>
              <a:t>Skenario pembagian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03" y="2749407"/>
            <a:ext cx="3273836" cy="16128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41945" y="4421490"/>
            <a:ext cx="33896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/>
              <a:t>Penelitian ini, pada setiap kategori menggunakan data sebanyak 3530 dari masing-masing jenis hewan dimana perbandingan datanya yakni 80% : 20%. </a:t>
            </a:r>
          </a:p>
        </p:txBody>
      </p:sp>
    </p:spTree>
    <p:extLst>
      <p:ext uri="{BB962C8B-B14F-4D97-AF65-F5344CB8AC3E}">
        <p14:creationId xmlns:p14="http://schemas.microsoft.com/office/powerpoint/2010/main" val="5966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023" y="1325493"/>
            <a:ext cx="3497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3.2 Merancang Arsitektur CNN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25347" y="1598039"/>
            <a:ext cx="3778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Tabel 3.2 </a:t>
            </a:r>
            <a:r>
              <a:rPr lang="id-ID" dirty="0"/>
              <a:t>Perhitungan Parameter </a:t>
            </a:r>
            <a:r>
              <a:rPr lang="id-ID" dirty="0" smtClean="0"/>
              <a:t>CNN </a:t>
            </a:r>
          </a:p>
          <a:p>
            <a:endParaRPr lang="id-ID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02049"/>
            <a:ext cx="7776864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109679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347" y="1252679"/>
            <a:ext cx="2813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3.3 Model Hasil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1889" y="4036668"/>
            <a:ext cx="697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 smtClean="0"/>
              <a:t>Gambar </a:t>
            </a:r>
            <a:r>
              <a:rPr lang="id-ID" b="1" dirty="0"/>
              <a:t>3. 2 </a:t>
            </a:r>
            <a:r>
              <a:rPr lang="id-ID" dirty="0"/>
              <a:t>Hasil </a:t>
            </a:r>
            <a:r>
              <a:rPr lang="id-ID" dirty="0" smtClean="0"/>
              <a:t>Prediksi Optimizer RMSprop dengan Epoch sebesar 50</a:t>
            </a:r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5326"/>
            <a:ext cx="7020272" cy="21621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47222" y="6516897"/>
            <a:ext cx="7329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b="1" dirty="0"/>
              <a:t>Gambar 3. </a:t>
            </a:r>
            <a:r>
              <a:rPr lang="id-ID" b="1" dirty="0" smtClean="0"/>
              <a:t>3</a:t>
            </a:r>
            <a:r>
              <a:rPr lang="sv-SE" b="1" dirty="0" smtClean="0"/>
              <a:t> </a:t>
            </a:r>
            <a:r>
              <a:rPr lang="sv-SE" dirty="0"/>
              <a:t>Hasil </a:t>
            </a:r>
            <a:r>
              <a:rPr lang="sv-SE" dirty="0" smtClean="0"/>
              <a:t>Prediksi</a:t>
            </a:r>
            <a:r>
              <a:rPr lang="id-ID" dirty="0" smtClean="0"/>
              <a:t> </a:t>
            </a:r>
            <a:r>
              <a:rPr lang="id-ID" dirty="0"/>
              <a:t>Optimizer RMSprop</a:t>
            </a:r>
            <a:r>
              <a:rPr lang="sv-SE" dirty="0" smtClean="0"/>
              <a:t> </a:t>
            </a:r>
            <a:r>
              <a:rPr lang="sv-SE" dirty="0"/>
              <a:t>dengan Epoch sebesar </a:t>
            </a:r>
            <a:r>
              <a:rPr lang="id-ID" dirty="0" smtClean="0"/>
              <a:t>100</a:t>
            </a:r>
            <a:endParaRPr lang="sv-SE" dirty="0"/>
          </a:p>
        </p:txBody>
      </p:sp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123214" y="1763213"/>
            <a:ext cx="6897058" cy="22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96567" y="3861048"/>
            <a:ext cx="4258816" cy="2988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86" y="1073040"/>
            <a:ext cx="9156986" cy="195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7" y="-12617"/>
            <a:ext cx="9156986" cy="1028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47" y="-70139"/>
            <a:ext cx="1371719" cy="102250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57571" y="44624"/>
            <a:ext cx="8229600" cy="1143000"/>
          </a:xfrm>
        </p:spPr>
        <p:txBody>
          <a:bodyPr/>
          <a:lstStyle/>
          <a:p>
            <a:r>
              <a:rPr lang="id-ID" dirty="0" smtClean="0">
                <a:solidFill>
                  <a:schemeClr val="bg1"/>
                </a:solidFill>
              </a:rPr>
              <a:t>Hasil Penelitian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347" y="1252679"/>
            <a:ext cx="3301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3.3 Model Hasil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8" y="1616491"/>
            <a:ext cx="4462659" cy="20676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363" y="35452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4 </a:t>
            </a:r>
            <a:r>
              <a:rPr lang="id-ID" dirty="0"/>
              <a:t>Grafik Akurasi model CNN dengan optimizer RMSprop </a:t>
            </a:r>
            <a:r>
              <a:rPr lang="id-ID" dirty="0" smtClean="0"/>
              <a:t>Epoch 50.</a:t>
            </a:r>
            <a:endParaRPr lang="id-ID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481138"/>
            <a:ext cx="4164519" cy="23112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076056" y="3638709"/>
            <a:ext cx="4055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Gambar 3. 5</a:t>
            </a:r>
            <a:r>
              <a:rPr lang="id-ID" b="1" dirty="0" smtClean="0"/>
              <a:t> </a:t>
            </a:r>
            <a:r>
              <a:rPr lang="id-ID" dirty="0"/>
              <a:t>Grafik Akurasi model CNN dengan optimizer RMSprop </a:t>
            </a:r>
            <a:r>
              <a:rPr lang="id-ID" dirty="0" smtClean="0"/>
              <a:t>Epoch 100.</a:t>
            </a:r>
            <a:endParaRPr lang="id-ID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53" y="4146257"/>
            <a:ext cx="4322439" cy="21892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5848" y="62411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6 </a:t>
            </a:r>
            <a:r>
              <a:rPr lang="id-ID" dirty="0"/>
              <a:t>Grafik Loss model CNN dengan optimizer RMSprop </a:t>
            </a:r>
            <a:r>
              <a:rPr lang="id-ID" dirty="0" smtClean="0"/>
              <a:t>Epoch 50.</a:t>
            </a:r>
            <a:endParaRPr lang="id-ID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7654" y="4240549"/>
            <a:ext cx="4032449" cy="209493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203576" y="6203273"/>
            <a:ext cx="3860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Gambar 3. </a:t>
            </a:r>
            <a:r>
              <a:rPr lang="id-ID" b="1" dirty="0" smtClean="0"/>
              <a:t>7 </a:t>
            </a:r>
            <a:r>
              <a:rPr lang="id-ID" dirty="0"/>
              <a:t>Grafik </a:t>
            </a:r>
            <a:r>
              <a:rPr lang="id-ID" dirty="0" smtClean="0"/>
              <a:t>Loss </a:t>
            </a:r>
            <a:r>
              <a:rPr lang="id-ID" dirty="0"/>
              <a:t>model CNN dengan optimizer RMSprop Epoch 100</a:t>
            </a:r>
          </a:p>
        </p:txBody>
      </p:sp>
    </p:spTree>
    <p:extLst>
      <p:ext uri="{BB962C8B-B14F-4D97-AF65-F5344CB8AC3E}">
        <p14:creationId xmlns:p14="http://schemas.microsoft.com/office/powerpoint/2010/main" val="22926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653</Words>
  <Application>Microsoft Office PowerPoint</Application>
  <PresentationFormat>On-screen Show (4:3)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 Judul Penelitian : Klasifikasi Gambar Satwa Liar Dengan Menggunakan Metode CNN  Studi Kasus Taman Nasional Bukit Barisan Selatan</vt:lpstr>
      <vt:lpstr>Pendahuluan</vt:lpstr>
      <vt:lpstr>Pendahuluan</vt:lpstr>
      <vt:lpstr>Pendahuluan</vt:lpstr>
      <vt:lpstr>Metode Penelitian</vt:lpstr>
      <vt:lpstr>Hasil Penelitian</vt:lpstr>
      <vt:lpstr>Hasil Penelitian</vt:lpstr>
      <vt:lpstr>Hasil Penelitian</vt:lpstr>
      <vt:lpstr>Hasil Penelitian</vt:lpstr>
      <vt:lpstr>Hasil Penelitian</vt:lpstr>
      <vt:lpstr>Hasil Penelitian</vt:lpstr>
      <vt:lpstr>Hasil Penelitian</vt:lpstr>
      <vt:lpstr>Hasil Penelitian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Cloud Computing Dalam Pemantauan Satwa Liar Studi Kasus Taman Nasional Bukit Barisan Selatan</dc:title>
  <dc:creator>Windows User</dc:creator>
  <cp:lastModifiedBy>user</cp:lastModifiedBy>
  <cp:revision>65</cp:revision>
  <dcterms:created xsi:type="dcterms:W3CDTF">2021-06-03T11:58:55Z</dcterms:created>
  <dcterms:modified xsi:type="dcterms:W3CDTF">2022-05-30T10:40:52Z</dcterms:modified>
</cp:coreProperties>
</file>